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23126-113B-43D7-A5A2-FC291D9003DF}" type="datetimeFigureOut">
              <a:rPr lang="en-US" smtClean="0"/>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1D727-D081-4D03-9DB4-83D75B0F69B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EG" dirty="0" smtClean="0"/>
              <a:t>تم سابقا فى محاضرة تمهيدة شرح الموضوع كاملا كمقدمة وفيما يلى سيتم تناول الفقرات فقرة فقرة علما بأن ماسيتم عرضه فى هذا الملف هو فقط المقرر معنا فى الموضوع.</a:t>
            </a:r>
            <a:endParaRPr lang="en-US" dirty="0"/>
          </a:p>
        </p:txBody>
      </p:sp>
      <p:sp>
        <p:nvSpPr>
          <p:cNvPr id="4" name="Slide Number Placeholder 3"/>
          <p:cNvSpPr>
            <a:spLocks noGrp="1"/>
          </p:cNvSpPr>
          <p:nvPr>
            <p:ph type="sldNum" sz="quarter" idx="10"/>
          </p:nvPr>
        </p:nvSpPr>
        <p:spPr/>
        <p:txBody>
          <a:bodyPr/>
          <a:lstStyle/>
          <a:p>
            <a:fld id="{A531D727-D081-4D03-9DB4-83D75B0F69B9}"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3F0D57-06AF-47BD-8984-95B55950B8BD}"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F0D57-06AF-47BD-8984-95B55950B8BD}"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F0D57-06AF-47BD-8984-95B55950B8BD}"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F0D57-06AF-47BD-8984-95B55950B8BD}"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3F0D57-06AF-47BD-8984-95B55950B8BD}"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3F0D57-06AF-47BD-8984-95B55950B8BD}"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3F0D57-06AF-47BD-8984-95B55950B8BD}"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3F0D57-06AF-47BD-8984-95B55950B8BD}"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F0D57-06AF-47BD-8984-95B55950B8BD}"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F0D57-06AF-47BD-8984-95B55950B8BD}"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F0D57-06AF-47BD-8984-95B55950B8BD}"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5587A-07F1-4E28-B2A2-1052C80B70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F0D57-06AF-47BD-8984-95B55950B8BD}" type="datetimeFigureOut">
              <a:rPr lang="en-US" smtClean="0"/>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87A-07F1-4E28-B2A2-1052C80B70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link.springer.com/chapter/10.1007/978-3-319-61738-1_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ink.springer.com/chapter/10.1007/978-3-319-61738-1_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Treatment of Core Symptoms of Autism Spectrum Disorder</a:t>
            </a:r>
            <a:br>
              <a:rPr lang="en-US" b="1" dirty="0"/>
            </a:br>
            <a:endParaRPr lang="en-US" dirty="0"/>
          </a:p>
        </p:txBody>
      </p:sp>
      <p:sp>
        <p:nvSpPr>
          <p:cNvPr id="3" name="Subtitle 2"/>
          <p:cNvSpPr>
            <a:spLocks noGrp="1"/>
          </p:cNvSpPr>
          <p:nvPr>
            <p:ph type="subTitle" idx="1"/>
          </p:nvPr>
        </p:nvSpPr>
        <p:spPr/>
        <p:txBody>
          <a:bodyPr>
            <a:normAutofit fontScale="40000" lnSpcReduction="20000"/>
          </a:bodyPr>
          <a:lstStyle/>
          <a:p>
            <a:pPr algn="l"/>
            <a:r>
              <a:rPr lang="en-US" sz="4200" dirty="0"/>
              <a:t>ASD is comprised of core deficits in social and communication skills and high levels of engagement in restrictive, repetitive behaviors and interests. To date, treatments based on the science of behavior analysis have been shown to be the most effective treatment of core symptoms of ASD. Further, the earlier these behavioral interventions are initiated, the better the treatment outcomes . This topic provides an overview of treatment options for social skills, communication skills, and restrictive, repetitive behaviors and interests.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Social Skills</a:t>
            </a:r>
          </a:p>
          <a:p>
            <a:r>
              <a:rPr lang="en-US" sz="2900" dirty="0"/>
              <a:t>Deficits in social interaction and social communication are a core deficit of ASD (American Psychiatric Association, </a:t>
            </a:r>
            <a:r>
              <a:rPr lang="en-US" sz="2900" u="sng" dirty="0">
                <a:hlinkClick r:id="rId2" tooltip="View reference"/>
              </a:rPr>
              <a:t>2013</a:t>
            </a:r>
            <a:r>
              <a:rPr lang="en-US" sz="2900" dirty="0"/>
              <a:t>). To meet the DSM-V diagnostic criteria for ASD, an individual must present with or have a history of deficits in (a) social-emotional reciprocity, (b) deficits in nonverbal communicative behaviors used for social interaction, and (c) deficits in developing, maintaining, and understanding relationships (American Psychiatric Association, </a:t>
            </a:r>
            <a:r>
              <a:rPr lang="en-US" sz="2900" u="sng" dirty="0">
                <a:hlinkClick r:id="rId2" tooltip="View reference"/>
              </a:rPr>
              <a:t>2013</a:t>
            </a:r>
            <a:r>
              <a:rPr lang="en-US" sz="2900" dirty="0"/>
              <a:t>). This section surveys representative treatment options for a range of social interaction skills, starting from basic (i.e., eye contact and joint attention), intermediate (i.e., play skills), and advanced (i.e., perspective taking and lying). The following section details strategies for teaching communicative social skills in additional detail.</a:t>
            </a:r>
          </a:p>
          <a:p>
            <a:endParaRPr lang="ar-EG" dirty="0" smtClean="0"/>
          </a:p>
          <a:p>
            <a:endParaRPr lang="ar-EG"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b="1" dirty="0"/>
              <a:t>Basic Social Skills</a:t>
            </a:r>
          </a:p>
          <a:p>
            <a:r>
              <a:rPr lang="en-US" sz="3600" dirty="0"/>
              <a:t>One of the core deficits – that is identified as an early indicator – for individuals with ASD is lack of eye contact. Many individuals with ASD do not develop eye contact without specific training. Thus, eye contact is one of the first skills taught to learners in an early intensive behavior intervention (EIBI) program. Eye contact with both an instructor and instructional materials is a pivotal behavior in order to learn new skills and interact socially.</a:t>
            </a:r>
          </a:p>
          <a:p>
            <a:r>
              <a:rPr lang="en-US" sz="3600" dirty="0"/>
              <a:t>Several techniques have been developed to teach eye contact. Early behavior analysts used a verbal cue (e.g., “Look at me”) and a differential reinforcement and prompting procedures to bring eye contact under instructional control of the verbal cue. Although eye contact can be successfully taught through this procedure, it is rather contrived and may not come under control of the appropriate antecedents and consequences, thus having little generality outside of the instructional activity. More recently, behavior analysts have shifted to teaching eye contact under natural contexts, such as embedded within discrete trial instruction (e.g., imitation, matching, etc.), </a:t>
            </a:r>
            <a:r>
              <a:rPr lang="en-US" sz="3600" dirty="0" err="1"/>
              <a:t>mand</a:t>
            </a:r>
            <a:r>
              <a:rPr lang="en-US" sz="3600" dirty="0"/>
              <a:t> training, and play</a:t>
            </a:r>
            <a:r>
              <a:rPr lang="en-US" sz="3600" i="1" dirty="0"/>
              <a:t>.</a:t>
            </a:r>
            <a:endParaRPr lang="en-US" sz="36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sz="4200" dirty="0" err="1"/>
              <a:t>Mand</a:t>
            </a:r>
            <a:r>
              <a:rPr lang="en-US" sz="4200" dirty="0"/>
              <a:t> training, which takes advantage of a learner’s motivation, is one contextually appropriate context that can be used to increase eye contact and social initiations. </a:t>
            </a:r>
            <a:r>
              <a:rPr lang="en-US" sz="4200" dirty="0" err="1"/>
              <a:t>Charlop</a:t>
            </a:r>
            <a:r>
              <a:rPr lang="en-US" sz="4200" dirty="0"/>
              <a:t>-Christy, Carpenter, Le, LeBlanc, and </a:t>
            </a:r>
            <a:r>
              <a:rPr lang="en-US" sz="4200" dirty="0" err="1"/>
              <a:t>Kellet</a:t>
            </a:r>
            <a:r>
              <a:rPr lang="en-US" sz="4200" dirty="0"/>
              <a:t> (</a:t>
            </a:r>
            <a:r>
              <a:rPr lang="en-US" sz="4200" u="sng" dirty="0">
                <a:hlinkClick r:id="rId2" tooltip="View reference"/>
              </a:rPr>
              <a:t>2002</a:t>
            </a:r>
            <a:r>
              <a:rPr lang="en-US" sz="4200" dirty="0"/>
              <a:t>) taught three children with ASD to </a:t>
            </a:r>
            <a:r>
              <a:rPr lang="en-US" sz="4200" dirty="0" err="1"/>
              <a:t>mand</a:t>
            </a:r>
            <a:r>
              <a:rPr lang="en-US" sz="4200" dirty="0"/>
              <a:t> using the Picture Exchange Communication System and evaluated potential collateral effects related to social behaviors, such as eye contact and joint attention (JA). Following </a:t>
            </a:r>
            <a:r>
              <a:rPr lang="en-US" sz="4200" dirty="0" err="1"/>
              <a:t>mand</a:t>
            </a:r>
            <a:r>
              <a:rPr lang="en-US" sz="4200" dirty="0"/>
              <a:t> training, an increase in eye contact and JA, from 25% in baseline to 54% in intervention, was observed across all three participants. However, eye contact was not required during the </a:t>
            </a:r>
            <a:r>
              <a:rPr lang="en-US" sz="4200" dirty="0" err="1"/>
              <a:t>mand</a:t>
            </a:r>
            <a:r>
              <a:rPr lang="en-US" sz="4200" dirty="0"/>
              <a:t> to receive access to the requested item. </a:t>
            </a:r>
          </a:p>
          <a:p>
            <a:r>
              <a:rPr lang="en-US" sz="4200" dirty="0"/>
              <a:t>More recently, </a:t>
            </a:r>
            <a:r>
              <a:rPr lang="en-US" sz="4200" dirty="0" err="1"/>
              <a:t>O’Handley</a:t>
            </a:r>
            <a:r>
              <a:rPr lang="en-US" sz="4200" dirty="0"/>
              <a:t>, </a:t>
            </a:r>
            <a:r>
              <a:rPr lang="en-US" sz="4200" dirty="0" err="1"/>
              <a:t>Radley</a:t>
            </a:r>
            <a:r>
              <a:rPr lang="en-US" sz="4200" dirty="0"/>
              <a:t>, and Whipple (</a:t>
            </a:r>
            <a:r>
              <a:rPr lang="en-US" sz="4200" u="sng" dirty="0">
                <a:hlinkClick r:id="rId2" tooltip="View reference"/>
              </a:rPr>
              <a:t>2015</a:t>
            </a:r>
            <a:r>
              <a:rPr lang="en-US" sz="4200" dirty="0"/>
              <a:t>) compared the effects of an intervention package, which consisted of social stories and video modeling, on the eye contact of six adolescents with ASD. Findings of this study indicated that using only social stories led to moderated improvements, but after video modeling was combined to social stories, participants demonstrated further improvements. Applying video modeling in isolation showed strong intervention effects, and combining social stories to video modeling contributed to minimal additional improvements.</a:t>
            </a:r>
          </a:p>
          <a:p>
            <a:r>
              <a:rPr lang="en-US" sz="4200" dirty="0"/>
              <a:t>The acquisition of eye contact may also be a prerequisite skill for teaching more advanced social skills such as joint attention . Joint attention refers to a set of behaviors that involve the shared attention between a social partner and a stimulus, and attention could be shared by using various topographies. Some of the topographies may include shift in eye gaze, gestures, vocal or verbal communication using one or more words, or any combination of those. Joint attention skills are considered a pivotal skill in a child’s social and communication development . Thus, joint attention should be one of the earliest social skills taught in a child’s EIBI curriculum.</a:t>
            </a:r>
          </a:p>
          <a:p>
            <a:endParaRPr lang="ar-EG" dirty="0" smtClean="0"/>
          </a:p>
          <a:p>
            <a:r>
              <a:rPr lang="ar-EG" dirty="0" smtClean="0"/>
              <a:t>راجع صفحة الفيس حيث التوضيح بمرفقات فيديو وأمثلة حالات ونماذج ومراجع تم رفعها بالفعل من المحاضرة السابقة.</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624</Words>
  <Application>Microsoft Office PowerPoint</Application>
  <PresentationFormat>On-screen Show (4:3)</PresentationFormat>
  <Paragraphs>15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Treatment of Core Symptoms of Autism Spectrum Disorder </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manal</dc:creator>
  <cp:lastModifiedBy>manal</cp:lastModifiedBy>
  <cp:revision>10</cp:revision>
  <dcterms:created xsi:type="dcterms:W3CDTF">2020-03-17T12:34:01Z</dcterms:created>
  <dcterms:modified xsi:type="dcterms:W3CDTF">2020-03-17T12:45:42Z</dcterms:modified>
</cp:coreProperties>
</file>